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60" r:id="rId4"/>
    <p:sldId id="261" r:id="rId6"/>
    <p:sldId id="263" r:id="rId7"/>
    <p:sldId id="264" r:id="rId8"/>
    <p:sldId id="265" r:id="rId9"/>
    <p:sldId id="266" r:id="rId10"/>
    <p:sldId id="269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219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1、开发环境</a:t>
            </a:r>
            <a:r>
              <a:rPr lang="en-US" altLang="zh-CN"/>
              <a:t> </a:t>
            </a:r>
            <a:r>
              <a:rPr lang="zh-CN" altLang="en-US"/>
              <a:t>顾名思义，开发同学开发时使用的环境，每位开发同学在自己的dev分支上干活，提测前或者开发到一定程度，各位同学会合并代码，进行联调。</a:t>
            </a:r>
            <a:endParaRPr lang="zh-CN" altLang="en-US"/>
          </a:p>
          <a:p>
            <a:r>
              <a:rPr lang="zh-CN" altLang="en-US"/>
              <a:t>2、测试环境</a:t>
            </a:r>
            <a:r>
              <a:rPr lang="en-US" altLang="zh-CN"/>
              <a:t>  </a:t>
            </a:r>
            <a:r>
              <a:rPr lang="zh-CN" altLang="en-US"/>
              <a:t>也就是我们测试同学干活的环境啦，一般会由测试同学自己来部署，然后在此环境进行测试。bug修复后，需要发版更新测试环境来回归bug。</a:t>
            </a:r>
            <a:endParaRPr lang="zh-CN" altLang="en-US"/>
          </a:p>
          <a:p>
            <a:r>
              <a:rPr lang="zh-CN" altLang="en-US"/>
              <a:t>3、回归环境</a:t>
            </a:r>
            <a:r>
              <a:rPr lang="en-US" altLang="zh-CN"/>
              <a:t> </a:t>
            </a:r>
            <a:r>
              <a:rPr lang="zh-CN" altLang="en-US"/>
              <a:t>回归bug的环境，其实就是我们的测试环境，在测试环境上测试、回归验证bug。</a:t>
            </a:r>
            <a:endParaRPr lang="zh-CN" altLang="en-US"/>
          </a:p>
          <a:p>
            <a:r>
              <a:rPr lang="zh-CN" altLang="en-US"/>
              <a:t>4、预发布环境</a:t>
            </a:r>
            <a:r>
              <a:rPr lang="en-US" altLang="zh-CN"/>
              <a:t> </a:t>
            </a:r>
            <a:r>
              <a:rPr lang="zh-CN" altLang="en-US"/>
              <a:t>测试环境到生产环境的过渡。测试环境可能会受到一些限制，一些流程或者数据没有测试到，就可以在预发布环境进行验证，从而保证产品上线质量。</a:t>
            </a:r>
            <a:endParaRPr lang="zh-CN" altLang="en-US"/>
          </a:p>
          <a:p>
            <a:r>
              <a:rPr lang="zh-CN" altLang="en-US"/>
              <a:t>预发布环境和生产环境区别：</a:t>
            </a:r>
            <a:endParaRPr lang="zh-CN" altLang="en-US"/>
          </a:p>
          <a:p>
            <a:r>
              <a:rPr lang="zh-CN" altLang="en-US"/>
              <a:t>1）预发环境中新功能为最新代码，其他功能代码和生产环境一致。2）预发环境和生产环境的访问域名不同。</a:t>
            </a:r>
            <a:endParaRPr lang="zh-CN" altLang="en-US"/>
          </a:p>
          <a:p>
            <a:r>
              <a:rPr lang="zh-CN" altLang="en-US"/>
              <a:t>注意事项：</a:t>
            </a:r>
            <a:endParaRPr lang="zh-CN" altLang="en-US"/>
          </a:p>
          <a:p>
            <a:r>
              <a:rPr lang="zh-CN" altLang="en-US"/>
              <a:t>1）预发布环境一般会连接生产环境的数据库，测试时要注意，以免产生脏数据，影响生产环境的使用。</a:t>
            </a:r>
            <a:endParaRPr lang="zh-CN" altLang="en-US"/>
          </a:p>
          <a:p>
            <a:r>
              <a:rPr lang="zh-CN" altLang="en-US"/>
              <a:t>5、生产环境</a:t>
            </a:r>
            <a:endParaRPr lang="zh-CN" altLang="en-US"/>
          </a:p>
          <a:p>
            <a:r>
              <a:rPr lang="zh-CN" altLang="en-US"/>
              <a:t>灰度发布</a:t>
            </a:r>
            <a:r>
              <a:rPr lang="en-US" altLang="zh-CN"/>
              <a:t> </a:t>
            </a:r>
            <a:r>
              <a:rPr lang="zh-CN" altLang="en-US"/>
              <a:t>失败，只需回滚机器</a:t>
            </a:r>
            <a:endParaRPr lang="zh-CN" altLang="en-US"/>
          </a:p>
          <a:p>
            <a:r>
              <a:rPr lang="en-US" altLang="zh-CN"/>
              <a:t>bt.cn LAMP,LNMP Ubuntu?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环境隔离：「这段代码在我机器上没问题啊」！</a:t>
            </a:r>
            <a:endParaRPr lang="zh-CN" altLang="en-US"/>
          </a:p>
          <a:p>
            <a:r>
              <a:rPr lang="zh-CN" altLang="en-US"/>
              <a:t>迁移方便： Docker将应用所需内容全部打包到一个容器中，然后在虚拟机、服务器或云之间迁移该容器，而无需重构应用。</a:t>
            </a:r>
            <a:endParaRPr lang="zh-CN" altLang="en-US"/>
          </a:p>
          <a:p>
            <a:r>
              <a:rPr lang="zh-CN" altLang="en-US"/>
              <a:t>拓展：使用的分层存储以及镜像的技术，使得应用重复部分的复用更为容易，也使得应用的维护更新更加简单，基于基础镜像进一步扩展镜像也变得非常简单。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扩展性差，可靠性不高，维护成本高，很难对接，切换时间太长，成本太高</a:t>
            </a:r>
            <a:endParaRPr lang="zh-CN" altLang="en-US"/>
          </a:p>
          <a:p>
            <a:r>
              <a:rPr lang="zh-CN" altLang="en-US"/>
              <a:t>单体架构所有的模块全都耦合在一块，代码量大，维护困难，</a:t>
            </a:r>
            <a:endParaRPr lang="zh-CN" altLang="en-US"/>
          </a:p>
          <a:p>
            <a:r>
              <a:rPr lang="zh-CN" altLang="en-US"/>
              <a:t>微服务每个模块就相当于一个单独的项目，代码量明显减少</a:t>
            </a:r>
            <a:endParaRPr lang="zh-CN" altLang="en-US"/>
          </a:p>
          <a:p>
            <a:r>
              <a:rPr lang="zh-CN" altLang="en-US"/>
              <a:t>单体架构所有的模块都共用一个数据库，存储方式比较单一</a:t>
            </a:r>
            <a:endParaRPr lang="zh-CN" altLang="en-US"/>
          </a:p>
          <a:p>
            <a:r>
              <a:rPr lang="zh-CN" altLang="en-US"/>
              <a:t>微服务每个模块都可以使用不同的存储方式（比如有的用redis，有的用mysql等）</a:t>
            </a:r>
            <a:endParaRPr lang="zh-CN" altLang="en-US"/>
          </a:p>
          <a:p>
            <a:r>
              <a:rPr lang="zh-CN" altLang="en-US"/>
              <a:t>数据库也是单个模块对应自己的数据库。</a:t>
            </a:r>
            <a:endParaRPr lang="zh-CN" altLang="en-US"/>
          </a:p>
          <a:p>
            <a:r>
              <a:rPr lang="zh-CN" altLang="en-US"/>
              <a:t>单体架构所有的模块开发所使用的技术一样</a:t>
            </a:r>
            <a:endParaRPr lang="zh-CN" altLang="en-US"/>
          </a:p>
          <a:p>
            <a:r>
              <a:rPr lang="zh-CN" altLang="en-US"/>
              <a:t>微服务之间通过一些轻量级的通信机制进行通信，例如通过REST API或者RPC的方式进行调用。</a:t>
            </a:r>
            <a:endParaRPr lang="zh-CN" altLang="en-US"/>
          </a:p>
          <a:p>
            <a:r>
              <a:rPr lang="zh-CN" altLang="en-US"/>
              <a:t>微服务每个模块都可以使用不同的开发技术，开发模式更灵活。</a:t>
            </a:r>
            <a:endParaRPr lang="zh-CN" altLang="en-US"/>
          </a:p>
          <a:p>
            <a:r>
              <a:rPr lang="zh-CN" altLang="en-US"/>
              <a:t>（局部</a:t>
            </a:r>
            <a:r>
              <a:rPr lang="zh-CN" altLang="en-US"/>
              <a:t>修改）</a:t>
            </a:r>
            <a:endParaRPr lang="zh-CN" altLang="en-US"/>
          </a:p>
          <a:p>
            <a:r>
              <a:rPr lang="zh-CN" altLang="en-US">
                <a:sym typeface="+mn-ea"/>
              </a:rPr>
              <a:t>redis</a:t>
            </a:r>
            <a:r>
              <a:rPr lang="en-US" altLang="zh-CN">
                <a:sym typeface="+mn-ea"/>
              </a:rPr>
              <a:t>,nginx,mysql</a:t>
            </a:r>
            <a:r>
              <a:rPr lang="zh-CN" altLang="en-US">
                <a:sym typeface="+mn-ea"/>
              </a:rPr>
              <a:t>以及各种自己的</a:t>
            </a:r>
            <a:r>
              <a:rPr lang="zh-CN" altLang="en-US">
                <a:sym typeface="+mn-ea"/>
              </a:rPr>
              <a:t>服务</a:t>
            </a:r>
            <a:endParaRPr lang="zh-CN" altLang="en-US">
              <a:sym typeface="+mn-ea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en-US" altLang="zh-CN"/>
              <a:t>Master Pod(Node) Service</a:t>
            </a:r>
            <a:r>
              <a:rPr lang="zh-CN" altLang="en-US"/>
              <a:t>服务集合</a:t>
            </a:r>
            <a:r>
              <a:rPr lang="en-US" altLang="zh-CN"/>
              <a:t> Namespace</a:t>
            </a:r>
            <a:r>
              <a:rPr lang="zh-CN" altLang="en-US"/>
              <a:t>项目组</a:t>
            </a:r>
            <a:r>
              <a:rPr lang="en-US" altLang="zh-CN"/>
              <a:t> Lable</a:t>
            </a:r>
            <a:r>
              <a:rPr lang="zh-CN" altLang="en-US"/>
              <a:t>标签</a:t>
            </a:r>
            <a:endParaRPr lang="en-US" altLang="zh-CN"/>
          </a:p>
          <a:p>
            <a:r>
              <a:rPr lang="en-US" altLang="zh-CN"/>
              <a:t>Pod</a:t>
            </a:r>
            <a:r>
              <a:rPr lang="zh-CN" altLang="en-US"/>
              <a:t>内共享数据卷（还可以仓库一样</a:t>
            </a:r>
            <a:r>
              <a:rPr lang="zh-CN" altLang="en-US"/>
              <a:t>回滚）</a:t>
            </a:r>
            <a:endParaRPr lang="zh-CN" altLang="en-US"/>
          </a:p>
          <a:p>
            <a:r>
              <a:rPr lang="zh-CN" altLang="en-US"/>
              <a:t>应用程序健康检查（自定义</a:t>
            </a:r>
            <a:r>
              <a:rPr lang="zh-CN" altLang="en-US"/>
              <a:t>策略）</a:t>
            </a:r>
            <a:endParaRPr lang="zh-CN" altLang="en-US"/>
          </a:p>
          <a:p>
            <a:r>
              <a:rPr lang="zh-CN" altLang="en-US"/>
              <a:t>弹性伸缩（</a:t>
            </a:r>
            <a:r>
              <a:rPr lang="en-US" altLang="zh-CN"/>
              <a:t>CPU</a:t>
            </a:r>
            <a:r>
              <a:rPr lang="zh-CN" altLang="en-US"/>
              <a:t>内存利用率）</a:t>
            </a:r>
            <a:endParaRPr lang="zh-CN" altLang="en-US"/>
          </a:p>
          <a:p>
            <a:r>
              <a:rPr lang="zh-CN" altLang="en-US"/>
              <a:t>服务发现（发现</a:t>
            </a:r>
            <a:r>
              <a:rPr lang="en-US" altLang="zh-CN"/>
              <a:t>Pod</a:t>
            </a:r>
            <a:r>
              <a:rPr lang="zh-CN" altLang="en-US"/>
              <a:t>入口</a:t>
            </a:r>
            <a:r>
              <a:rPr lang="zh-CN" altLang="en-US"/>
              <a:t>地址）</a:t>
            </a:r>
            <a:endParaRPr lang="zh-CN" altLang="en-US"/>
          </a:p>
          <a:p>
            <a:r>
              <a:rPr lang="zh-CN" altLang="en-US"/>
              <a:t>滚动更新（一次更新一个</a:t>
            </a:r>
            <a:r>
              <a:rPr lang="en-US" altLang="zh-CN"/>
              <a:t>Pod</a:t>
            </a:r>
            <a:r>
              <a:rPr lang="zh-CN" altLang="en-US"/>
              <a:t>）灰度</a:t>
            </a:r>
            <a:r>
              <a:rPr lang="zh-CN" altLang="en-US"/>
              <a:t>发布</a:t>
            </a:r>
            <a:endParaRPr lang="zh-CN" altLang="en-US"/>
          </a:p>
          <a:p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6340" y="2039620"/>
            <a:ext cx="9799320" cy="2551430"/>
          </a:xfrm>
        </p:spPr>
        <p:txBody>
          <a:bodyPr/>
          <a:p>
            <a:r>
              <a:rPr lang="zh-CN" altLang="zh-CN" sz="7200">
                <a:solidFill>
                  <a:schemeClr val="bg1"/>
                </a:solidFill>
              </a:rPr>
              <a:t>开发及生产环境配置</a:t>
            </a:r>
            <a:endParaRPr lang="zh-CN" altLang="zh-CN" sz="720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6400" y="4826590"/>
            <a:ext cx="9799200" cy="1472400"/>
          </a:xfrm>
        </p:spPr>
        <p:txBody>
          <a:bodyPr/>
          <a:p>
            <a:r>
              <a:rPr lang="en-US" altLang="zh-CN">
                <a:solidFill>
                  <a:schemeClr val="bg1"/>
                </a:solidFill>
              </a:rPr>
              <a:t>2021/12/2	</a:t>
            </a:r>
            <a:r>
              <a:rPr lang="zh-CN" altLang="en-US">
                <a:solidFill>
                  <a:schemeClr val="bg1"/>
                </a:solidFill>
                <a:sym typeface="+mn-ea"/>
              </a:rPr>
              <a:t>黄正</a:t>
            </a:r>
            <a:endParaRPr lang="zh-CN" altLang="en-US">
              <a:solidFill>
                <a:schemeClr val="bg1"/>
              </a:solidFill>
              <a:sym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1180465" y="4709160"/>
            <a:ext cx="9831070" cy="0"/>
          </a:xfrm>
          <a:prstGeom prst="line">
            <a:avLst/>
          </a:prstGeom>
          <a:ln w="47625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4400">
                <a:solidFill>
                  <a:schemeClr val="accent5">
                    <a:lumMod val="75000"/>
                  </a:schemeClr>
                </a:solidFill>
              </a:rPr>
              <a:t>引入</a:t>
            </a:r>
            <a:endParaRPr lang="zh-CN" altLang="en-US" sz="44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2800">
                <a:solidFill>
                  <a:schemeClr val="tx1"/>
                </a:solidFill>
                <a:sym typeface="+mn-ea"/>
              </a:rPr>
              <a:t>一个项目从开发到落地需要多少个环境？</a:t>
            </a:r>
            <a:endParaRPr lang="zh-CN" altLang="en-US" sz="2800">
              <a:solidFill>
                <a:schemeClr val="tx1"/>
              </a:solidFill>
            </a:endParaRPr>
          </a:p>
          <a:p>
            <a:r>
              <a:rPr lang="zh-CN" altLang="en-US" sz="2800">
                <a:solidFill>
                  <a:schemeClr val="tx1"/>
                </a:solidFill>
              </a:rPr>
              <a:t>总的来说有这三类环境，开发环境、测试环境、生产</a:t>
            </a:r>
            <a:r>
              <a:rPr lang="zh-CN" altLang="en-US" sz="2800">
                <a:solidFill>
                  <a:schemeClr val="tx1"/>
                </a:solidFill>
              </a:rPr>
              <a:t>环境</a:t>
            </a:r>
            <a:endParaRPr lang="zh-CN" altLang="en-US" sz="2800">
              <a:solidFill>
                <a:schemeClr val="tx1"/>
              </a:solidFill>
            </a:endParaRPr>
          </a:p>
          <a:p>
            <a:r>
              <a:rPr lang="zh-CN" altLang="en-US" sz="2800">
                <a:solidFill>
                  <a:schemeClr val="tx1"/>
                </a:solidFill>
              </a:rPr>
              <a:t>开发环境：你打代码那个</a:t>
            </a:r>
            <a:r>
              <a:rPr lang="zh-CN" altLang="en-US" sz="2800">
                <a:solidFill>
                  <a:schemeClr val="tx1"/>
                </a:solidFill>
              </a:rPr>
              <a:t>环境</a:t>
            </a:r>
            <a:endParaRPr lang="zh-CN" altLang="en-US" sz="2800">
              <a:solidFill>
                <a:schemeClr val="tx1"/>
              </a:solidFill>
            </a:endParaRPr>
          </a:p>
          <a:p>
            <a:r>
              <a:rPr lang="zh-CN" altLang="en-US" sz="2800">
                <a:solidFill>
                  <a:schemeClr val="tx1"/>
                </a:solidFill>
              </a:rPr>
              <a:t>生产环境：项目上</a:t>
            </a:r>
            <a:r>
              <a:rPr lang="zh-CN" altLang="en-US" sz="2800">
                <a:solidFill>
                  <a:schemeClr val="tx1"/>
                </a:solidFill>
              </a:rPr>
              <a:t>线那个</a:t>
            </a:r>
            <a:r>
              <a:rPr lang="zh-CN" altLang="en-US" sz="2800">
                <a:solidFill>
                  <a:schemeClr val="tx1"/>
                </a:solidFill>
              </a:rPr>
              <a:t>环境</a:t>
            </a:r>
            <a:endParaRPr lang="zh-CN" altLang="en-US" sz="2800">
              <a:solidFill>
                <a:schemeClr val="tx1"/>
              </a:solidFill>
            </a:endParaRPr>
          </a:p>
          <a:p>
            <a:r>
              <a:rPr lang="zh-CN" altLang="en-US" sz="2800">
                <a:solidFill>
                  <a:schemeClr val="tx1"/>
                </a:solidFill>
              </a:rPr>
              <a:t>测试环境：开发环境</a:t>
            </a:r>
            <a:r>
              <a:rPr lang="zh-CN" altLang="en-US" sz="2800">
                <a:solidFill>
                  <a:schemeClr val="tx1"/>
                </a:solidFill>
              </a:rPr>
              <a:t>到生产环境的过度</a:t>
            </a:r>
            <a:r>
              <a:rPr lang="zh-CN" altLang="en-US" sz="2800">
                <a:solidFill>
                  <a:schemeClr val="tx1"/>
                </a:solidFill>
              </a:rPr>
              <a:t>环境</a:t>
            </a:r>
            <a:endParaRPr lang="zh-CN" altLang="en-US" sz="2800">
              <a:solidFill>
                <a:schemeClr val="tx1"/>
              </a:solidFill>
            </a:endParaRPr>
          </a:p>
          <a:p>
            <a:r>
              <a:rPr lang="zh-CN" altLang="en-US" sz="2800">
                <a:solidFill>
                  <a:schemeClr val="tx1"/>
                </a:solidFill>
              </a:rPr>
              <a:t>测试环境一般为生产环境的克隆，所以我主要围绕开发环境和生产环境来</a:t>
            </a:r>
            <a:r>
              <a:rPr lang="zh-CN" altLang="en-US" sz="2800">
                <a:solidFill>
                  <a:schemeClr val="tx1"/>
                </a:solidFill>
              </a:rPr>
              <a:t>介绍</a:t>
            </a:r>
            <a:endParaRPr lang="zh-CN" altLang="en-US" sz="2800">
              <a:solidFill>
                <a:schemeClr val="tx1"/>
              </a:solidFill>
            </a:endParaRPr>
          </a:p>
          <a:p>
            <a:endParaRPr lang="zh-CN" altLang="en-US" sz="280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4400">
                <a:solidFill>
                  <a:schemeClr val="accent5">
                    <a:lumMod val="75000"/>
                  </a:schemeClr>
                </a:solidFill>
              </a:rPr>
              <a:t>开发</a:t>
            </a:r>
            <a:r>
              <a:rPr lang="zh-CN" altLang="en-US" sz="4400">
                <a:solidFill>
                  <a:schemeClr val="accent5">
                    <a:lumMod val="75000"/>
                  </a:schemeClr>
                </a:solidFill>
              </a:rPr>
              <a:t>环境</a:t>
            </a:r>
            <a:endParaRPr lang="zh-CN" altLang="en-US" sz="44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目前主要开发环境就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Windows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和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Linux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，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Mac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不配</a:t>
            </a:r>
            <a:r>
              <a:rPr lang="zh-CN" altLang="en-US" sz="2400" strike="sngStrike">
                <a:solidFill>
                  <a:schemeClr val="tx1"/>
                </a:solidFill>
                <a:uFillTx/>
                <a:sym typeface="+mn-ea"/>
              </a:rPr>
              <a:t>（我穷，我没有）</a:t>
            </a:r>
            <a:endParaRPr lang="zh-CN" altLang="en-US" sz="2400" strike="sngStrike">
              <a:solidFill>
                <a:schemeClr val="tx1"/>
              </a:solidFill>
              <a:uFillTx/>
              <a:sym typeface="+mn-ea"/>
            </a:endParaRPr>
          </a:p>
          <a:p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Windows</a:t>
            </a:r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为主流开发平台，常用的就</a:t>
            </a:r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Nodejs,Python,Go,C,Java</a:t>
            </a:r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等语言，这些都有诸如</a:t>
            </a:r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Nvm</a:t>
            </a:r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，</a:t>
            </a:r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A</a:t>
            </a:r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naconda，</a:t>
            </a:r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Gvm,VScode,MyEclipse</a:t>
            </a:r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等应用可以进行版本管理</a:t>
            </a:r>
            <a:r>
              <a:rPr lang="en-US" altLang="zh-CN" sz="2400" b="1">
                <a:solidFill>
                  <a:schemeClr val="tx1"/>
                </a:solidFill>
                <a:uFillTx/>
                <a:sym typeface="+mn-ea"/>
              </a:rPr>
              <a:t>(JetBrains</a:t>
            </a:r>
            <a:r>
              <a:rPr lang="zh-CN" altLang="en-US" sz="2400" b="1">
                <a:solidFill>
                  <a:schemeClr val="tx1"/>
                </a:solidFill>
                <a:uFillTx/>
                <a:sym typeface="+mn-ea"/>
              </a:rPr>
              <a:t>的</a:t>
            </a:r>
            <a:r>
              <a:rPr lang="en-US" altLang="zh-CN" sz="2400" b="1">
                <a:solidFill>
                  <a:schemeClr val="tx1"/>
                </a:solidFill>
                <a:uFillTx/>
                <a:sym typeface="+mn-ea"/>
              </a:rPr>
              <a:t>Fleet</a:t>
            </a:r>
            <a:r>
              <a:rPr lang="zh-CN" altLang="en-US" sz="2400" b="1">
                <a:solidFill>
                  <a:schemeClr val="tx1"/>
                </a:solidFill>
                <a:uFillTx/>
                <a:sym typeface="+mn-ea"/>
              </a:rPr>
              <a:t>看上去很香，马上换</a:t>
            </a:r>
            <a:r>
              <a:rPr lang="en-US" altLang="zh-CN" sz="2400" b="1">
                <a:solidFill>
                  <a:schemeClr val="tx1"/>
                </a:solidFill>
                <a:uFillTx/>
                <a:sym typeface="+mn-ea"/>
              </a:rPr>
              <a:t>JB</a:t>
            </a:r>
            <a:r>
              <a:rPr lang="zh-CN" altLang="en-US" sz="2400" b="1">
                <a:solidFill>
                  <a:schemeClr val="tx1"/>
                </a:solidFill>
                <a:uFillTx/>
                <a:sym typeface="+mn-ea"/>
              </a:rPr>
              <a:t>全家桶</a:t>
            </a:r>
            <a:r>
              <a:rPr lang="en-US" altLang="zh-CN" sz="2400" b="1">
                <a:solidFill>
                  <a:schemeClr val="tx1"/>
                </a:solidFill>
                <a:uFillTx/>
                <a:sym typeface="+mn-ea"/>
              </a:rPr>
              <a:t>)</a:t>
            </a:r>
            <a:endParaRPr lang="zh-CN" altLang="en-US" sz="240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也有诸如</a:t>
            </a:r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WSL</a:t>
            </a:r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，</a:t>
            </a:r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Vmware</a:t>
            </a:r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（</a:t>
            </a:r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ESXI）等方式进行上线测试</a:t>
            </a:r>
            <a:r>
              <a:rPr lang="en-US" altLang="zh-CN" sz="2400" strike="sngStrike">
                <a:solidFill>
                  <a:schemeClr val="tx1"/>
                </a:solidFill>
                <a:uFillTx/>
                <a:sym typeface="+mn-ea"/>
              </a:rPr>
              <a:t>（甚至可以白嫖腾讯阿里的云服务器做测试）</a:t>
            </a:r>
            <a:endParaRPr lang="zh-CN" altLang="en-US" sz="2400" strike="sngStrike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测试完就可以打包环境，丢上测试服务器，经过测试后同步到生产环境了</a:t>
            </a:r>
            <a:r>
              <a:rPr lang="zh-CN" altLang="en-US" sz="2400" strike="sngStrike">
                <a:solidFill>
                  <a:schemeClr val="bg2">
                    <a:lumMod val="75000"/>
                  </a:schemeClr>
                </a:solidFill>
                <a:uFillTx/>
                <a:sym typeface="+mn-ea"/>
              </a:rPr>
              <a:t>（快进到生产环境出</a:t>
            </a:r>
            <a:r>
              <a:rPr lang="en-US" altLang="zh-CN" sz="2400" strike="sngStrike">
                <a:solidFill>
                  <a:schemeClr val="bg2">
                    <a:lumMod val="75000"/>
                  </a:schemeClr>
                </a:solidFill>
                <a:uFillTx/>
                <a:sym typeface="+mn-ea"/>
              </a:rPr>
              <a:t>bug</a:t>
            </a:r>
            <a:r>
              <a:rPr lang="zh-CN" altLang="en-US" sz="2400" strike="sngStrike">
                <a:solidFill>
                  <a:schemeClr val="bg2">
                    <a:lumMod val="75000"/>
                  </a:schemeClr>
                </a:solidFill>
                <a:uFillTx/>
                <a:sym typeface="+mn-ea"/>
              </a:rPr>
              <a:t>删库跑路）</a:t>
            </a:r>
            <a:endParaRPr lang="zh-CN" altLang="en-US" sz="2400" strike="sngStrike">
              <a:solidFill>
                <a:schemeClr val="bg2">
                  <a:lumMod val="75000"/>
                </a:schemeClr>
              </a:solidFill>
              <a:uFillTx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4400">
                <a:solidFill>
                  <a:schemeClr val="accent5">
                    <a:lumMod val="75000"/>
                  </a:schemeClr>
                </a:solidFill>
              </a:rPr>
              <a:t>环境</a:t>
            </a:r>
            <a:r>
              <a:rPr lang="zh-CN" altLang="en-US" sz="4400">
                <a:solidFill>
                  <a:schemeClr val="accent5">
                    <a:lumMod val="75000"/>
                  </a:schemeClr>
                </a:solidFill>
              </a:rPr>
              <a:t>打包</a:t>
            </a:r>
            <a:endParaRPr lang="zh-CN" altLang="en-US" sz="44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Autofit/>
          </a:bodyPr>
          <a:p>
            <a:r>
              <a:rPr lang="zh-CN" altLang="en-US" sz="2400">
                <a:solidFill>
                  <a:schemeClr val="tx1"/>
                </a:solidFill>
                <a:sym typeface="+mn-ea"/>
              </a:rPr>
              <a:t>总所周知，实现环境配置是出了名的要命（心脏骤停）</a:t>
            </a:r>
            <a:endParaRPr lang="zh-CN" altLang="en-US" sz="2400">
              <a:solidFill>
                <a:schemeClr val="tx1"/>
              </a:solidFill>
              <a:sym typeface="+mn-ea"/>
            </a:endParaRPr>
          </a:p>
          <a:p>
            <a:endParaRPr lang="zh-CN" altLang="en-US" sz="2400">
              <a:solidFill>
                <a:schemeClr val="tx1"/>
              </a:solidFill>
              <a:sym typeface="+mn-ea"/>
            </a:endParaRPr>
          </a:p>
          <a:p>
            <a:endParaRPr lang="zh-CN" altLang="en-US" sz="2400">
              <a:solidFill>
                <a:schemeClr val="tx1"/>
              </a:solidFill>
              <a:sym typeface="+mn-ea"/>
            </a:endParaRPr>
          </a:p>
          <a:p>
            <a:endParaRPr lang="zh-CN" altLang="en-US" sz="2400">
              <a:solidFill>
                <a:schemeClr val="tx1"/>
              </a:solidFill>
              <a:sym typeface="+mn-ea"/>
            </a:endParaRPr>
          </a:p>
          <a:p>
            <a:r>
              <a:rPr lang="zh-CN" altLang="en-US" sz="2400">
                <a:solidFill>
                  <a:schemeClr val="tx1"/>
                </a:solidFill>
                <a:sym typeface="+mn-ea"/>
              </a:rPr>
              <a:t>目前我认为环境配置做的最好的就是</a:t>
            </a:r>
            <a:r>
              <a:rPr lang="en-US" altLang="zh-CN" sz="2400">
                <a:solidFill>
                  <a:schemeClr val="tx1"/>
                </a:solidFill>
                <a:sym typeface="+mn-ea"/>
              </a:rPr>
              <a:t>Nodejs</a:t>
            </a:r>
            <a:r>
              <a:rPr lang="zh-CN" altLang="en-US" sz="2400">
                <a:solidFill>
                  <a:schemeClr val="tx1"/>
                </a:solidFill>
                <a:sym typeface="+mn-ea"/>
              </a:rPr>
              <a:t>，其次是</a:t>
            </a:r>
            <a:r>
              <a:rPr lang="en-US" altLang="zh-CN" sz="2400">
                <a:solidFill>
                  <a:schemeClr val="tx1"/>
                </a:solidFill>
                <a:sym typeface="+mn-ea"/>
              </a:rPr>
              <a:t>Go</a:t>
            </a:r>
            <a:r>
              <a:rPr lang="zh-CN" altLang="en-US" sz="2400">
                <a:solidFill>
                  <a:schemeClr val="tx1"/>
                </a:solidFill>
                <a:sym typeface="+mn-ea"/>
              </a:rPr>
              <a:t>（还不快去</a:t>
            </a:r>
            <a:r>
              <a:rPr lang="zh-CN" altLang="en-US" sz="2400">
                <a:solidFill>
                  <a:schemeClr val="tx1"/>
                </a:solidFill>
                <a:sym typeface="+mn-ea"/>
              </a:rPr>
              <a:t>学）</a:t>
            </a:r>
            <a:endParaRPr lang="zh-CN" altLang="en-US" sz="2400">
              <a:solidFill>
                <a:schemeClr val="tx1"/>
              </a:solidFill>
              <a:sym typeface="+mn-ea"/>
            </a:endParaRPr>
          </a:p>
          <a:p>
            <a:r>
              <a:rPr lang="zh-CN" altLang="en-US" sz="2400">
                <a:solidFill>
                  <a:schemeClr val="tx1"/>
                </a:solidFill>
                <a:sym typeface="+mn-ea"/>
              </a:rPr>
              <a:t>所以很多开源应用都亲切的给出了</a:t>
            </a:r>
            <a:r>
              <a:rPr lang="en-US" altLang="zh-CN" sz="2400">
                <a:solidFill>
                  <a:schemeClr val="tx1"/>
                </a:solidFill>
                <a:sym typeface="+mn-ea"/>
              </a:rPr>
              <a:t>Docker</a:t>
            </a:r>
            <a:r>
              <a:rPr lang="zh-CN" altLang="en-US" sz="2400">
                <a:solidFill>
                  <a:schemeClr val="tx1"/>
                </a:solidFill>
                <a:sym typeface="+mn-ea"/>
              </a:rPr>
              <a:t>版本，免除配置环境的烦恼</a:t>
            </a:r>
            <a:r>
              <a:rPr lang="zh-CN" altLang="en-US" sz="2400" strike="sngStrike">
                <a:solidFill>
                  <a:schemeClr val="tx1"/>
                </a:solidFill>
                <a:uFillTx/>
                <a:sym typeface="+mn-ea"/>
              </a:rPr>
              <a:t>（什么你不知道什么是</a:t>
            </a:r>
            <a:r>
              <a:rPr lang="en-US" altLang="zh-CN" sz="2400" strike="sngStrike">
                <a:solidFill>
                  <a:schemeClr val="tx1"/>
                </a:solidFill>
                <a:uFillTx/>
                <a:sym typeface="+mn-ea"/>
              </a:rPr>
              <a:t>Docker?</a:t>
            </a:r>
            <a:r>
              <a:rPr lang="zh-CN" altLang="en-US" sz="2400" strike="sngStrike">
                <a:solidFill>
                  <a:schemeClr val="tx1"/>
                </a:solidFill>
                <a:uFillTx/>
                <a:sym typeface="+mn-ea"/>
              </a:rPr>
              <a:t>）</a:t>
            </a:r>
            <a:endParaRPr lang="zh-CN" altLang="en-US" sz="2400" strike="sngStrike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Docker是容器开发、部署和运行应用程序的平台。</a:t>
            </a:r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Docker</a:t>
            </a:r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可以把一个应用所有环境打包成一个容器，方便迁移和复用。（二维码为</a:t>
            </a:r>
            <a:r>
              <a:rPr lang="en-US" altLang="zh-CN" sz="2400">
                <a:solidFill>
                  <a:schemeClr val="tx1"/>
                </a:solidFill>
                <a:uFillTx/>
                <a:sym typeface="+mn-ea"/>
              </a:rPr>
              <a:t>Docker</a:t>
            </a:r>
            <a:r>
              <a:rPr lang="zh-CN" altLang="en-US" sz="2400">
                <a:solidFill>
                  <a:schemeClr val="tx1"/>
                </a:solidFill>
                <a:uFillTx/>
                <a:sym typeface="+mn-ea"/>
              </a:rPr>
              <a:t>介绍）</a:t>
            </a:r>
            <a:endParaRPr lang="zh-CN" altLang="en-US" sz="2400">
              <a:solidFill>
                <a:schemeClr val="tx1"/>
              </a:solidFill>
              <a:uFillTx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4095" y="2140585"/>
            <a:ext cx="9827260" cy="1668780"/>
          </a:xfrm>
          <a:prstGeom prst="rect">
            <a:avLst/>
          </a:prstGeom>
        </p:spPr>
      </p:pic>
      <p:pic>
        <p:nvPicPr>
          <p:cNvPr id="5" name="图片 4" descr="qrcode_www.cnblogs.com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46005" y="125730"/>
            <a:ext cx="1917065" cy="191706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en-US" altLang="zh-CN" sz="4400">
                <a:solidFill>
                  <a:schemeClr val="accent5">
                    <a:lumMod val="75000"/>
                  </a:schemeClr>
                </a:solidFill>
              </a:rPr>
              <a:t>Docker</a:t>
            </a:r>
            <a:endParaRPr lang="en-US" altLang="zh-CN" sz="44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330" y="1490345"/>
            <a:ext cx="10968990" cy="5196840"/>
          </a:xfrm>
          <a:ln>
            <a:noFill/>
          </a:ln>
        </p:spPr>
        <p:txBody>
          <a:bodyPr>
            <a:normAutofit fontScale="90000"/>
          </a:bodyPr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那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Docker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究竟有哪些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好处呢？除去之前说的环境的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配置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基于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Linux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的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cgroup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运行（现在大部分开源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OJ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所使用的代码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执行方式）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直接运行在宿主机，不用类似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KVM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一样的模拟（容器不是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虚拟机）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有轻量级隔离，也可以实现容器与宿主机的资源共享（网络不是隔离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的）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en-US" altLang="zh-CN" sz="2485">
                <a:solidFill>
                  <a:schemeClr val="tx1"/>
                </a:solidFill>
                <a:sym typeface="+mn-ea"/>
              </a:rPr>
              <a:t>不需要硬件的支持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，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不需要模拟硬件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（虚拟机需要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CPU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虚拟化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支持）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进程级的模拟，更快的启动速度以及更少的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资源占用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提供弹性的云服务，Docker容器可以随开随关，很适合动态扩容。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通过多个容器，一台机器可以跑多个服务，因此在本机就可以模拟出微服务架构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endParaRPr lang="zh-CN" altLang="en-US" sz="2485">
              <a:solidFill>
                <a:schemeClr val="tx1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4400">
                <a:solidFill>
                  <a:schemeClr val="accent5">
                    <a:lumMod val="75000"/>
                  </a:schemeClr>
                </a:solidFill>
              </a:rPr>
              <a:t>微服务架构（看到二维码</a:t>
            </a:r>
            <a:r>
              <a:rPr lang="zh-CN" altLang="en-US" sz="4400">
                <a:solidFill>
                  <a:schemeClr val="accent5">
                    <a:lumMod val="75000"/>
                  </a:schemeClr>
                </a:solidFill>
              </a:rPr>
              <a:t>了吗）</a:t>
            </a:r>
            <a:endParaRPr lang="zh-CN" altLang="en-US" sz="44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330" y="1490345"/>
            <a:ext cx="10968990" cy="5196840"/>
          </a:xfrm>
          <a:ln>
            <a:noFill/>
          </a:ln>
        </p:spPr>
        <p:txBody>
          <a:bodyPr>
            <a:normAutofit fontScale="90000"/>
          </a:bodyPr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微服务架构简单来说就是把一个完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整的应用分成多个小的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服务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每个服务可以单独独立部署，每个服务之间是松耦合的。服务内部是高内聚的，外部是低耦合的，也是比较符合软件设计原则的，高内聚就是每个服务内部的关系是非常密切的，每个服务之间只关注完成一个功能。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举个例子你把一个网站分成了三个部分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——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前端，后端，数据库。那么这三个都是一个服务，这个网站就由这三个服务构成。当然你还可以进行更细的划分，数据库（用户表，信息表，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xxx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表），前端（个人界面，管理界面）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......</a:t>
            </a:r>
            <a:endParaRPr lang="en-US" altLang="zh-CN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微服务优点就是可靠性强，可伸缩性强，团队协作更加容易，跨语言开发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更容易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缺点也很明显，运维难度大，部署系统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多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</p:txBody>
      </p:sp>
      <p:pic>
        <p:nvPicPr>
          <p:cNvPr id="4" name="图片 3" descr="qrcode_www.zhihu.com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15220" y="107315"/>
            <a:ext cx="2110105" cy="211010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  <p:bldP spid="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lang="zh-CN" altLang="en-US" sz="4400">
                <a:solidFill>
                  <a:schemeClr val="accent5">
                    <a:lumMod val="75000"/>
                  </a:schemeClr>
                </a:solidFill>
              </a:rPr>
              <a:t>微服务架构下的</a:t>
            </a:r>
            <a:r>
              <a:rPr lang="zh-CN" altLang="en-US" sz="4400">
                <a:solidFill>
                  <a:schemeClr val="accent5">
                    <a:lumMod val="75000"/>
                  </a:schemeClr>
                </a:solidFill>
              </a:rPr>
              <a:t>部署</a:t>
            </a:r>
            <a:endParaRPr lang="zh-CN" altLang="en-US" sz="44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330" y="1490345"/>
            <a:ext cx="10968990" cy="5196840"/>
          </a:xfrm>
          <a:ln>
            <a:noFill/>
          </a:ln>
        </p:spPr>
        <p:txBody>
          <a:bodyPr>
            <a:normAutofit lnSpcReduction="10000"/>
          </a:bodyPr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假如你使用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Docker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的话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优点：你可以很好的解决环境问题，你也可以很好的解决多容器部署的问题，你甚至可以快速一键在一台机器部署所有你要的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服务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缺点：运维要监控几千个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docker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的运行情况，扩容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docker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相对繁琐，资源利用率不高，可能有的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docker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会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闲置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zh-CN" altLang="en-US" sz="2485">
                <a:solidFill>
                  <a:schemeClr val="tx1"/>
                </a:solidFill>
                <a:sym typeface="+mn-ea"/>
              </a:rPr>
              <a:t>但是这个时候Kubernetes（</a:t>
            </a:r>
            <a:r>
              <a:rPr lang="en-US" altLang="zh-CN" sz="2485">
                <a:solidFill>
                  <a:schemeClr val="tx1"/>
                </a:solidFill>
                <a:sym typeface="+mn-ea"/>
              </a:rPr>
              <a:t>k8s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）就出现了</a:t>
            </a:r>
            <a:r>
              <a:rPr lang="zh-CN" altLang="en-US" sz="2400" strike="sngStrike">
                <a:solidFill>
                  <a:schemeClr val="tx1"/>
                </a:solidFill>
                <a:uFillTx/>
                <a:sym typeface="+mn-ea"/>
              </a:rPr>
              <a:t>（</a:t>
            </a:r>
            <a:r>
              <a:rPr lang="en-US" altLang="zh-CN" sz="2400" strike="sngStrike">
                <a:solidFill>
                  <a:schemeClr val="tx1"/>
                </a:solidFill>
                <a:uFillTx/>
                <a:sym typeface="+mn-ea"/>
              </a:rPr>
              <a:t>Docker Pro</a:t>
            </a:r>
            <a:r>
              <a:rPr lang="zh-CN" altLang="en-US" sz="2400" strike="sngStrike">
                <a:solidFill>
                  <a:schemeClr val="tx1"/>
                </a:solidFill>
                <a:uFillTx/>
                <a:sym typeface="+mn-ea"/>
              </a:rPr>
              <a:t>）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，几乎解决了微服务运维下的所有</a:t>
            </a:r>
            <a:r>
              <a:rPr lang="zh-CN" altLang="en-US" sz="2485">
                <a:solidFill>
                  <a:schemeClr val="tx1"/>
                </a:solidFill>
                <a:sym typeface="+mn-ea"/>
              </a:rPr>
              <a:t>痛点</a:t>
            </a:r>
            <a:endParaRPr lang="zh-CN" altLang="en-US" sz="2485">
              <a:solidFill>
                <a:schemeClr val="tx1"/>
              </a:solidFill>
              <a:sym typeface="+mn-ea"/>
            </a:endParaRPr>
          </a:p>
          <a:p>
            <a:r>
              <a:rPr lang="en-US" altLang="zh-CN" sz="2485">
                <a:solidFill>
                  <a:schemeClr val="tx1"/>
                </a:solidFill>
                <a:sym typeface="+mn-ea"/>
              </a:rPr>
              <a:t>k8s提供了健康检查和自修复，自动扩容缩容，服务发现和负载均衡</a:t>
            </a:r>
            <a:r>
              <a:rPr lang="zh-CN" altLang="en-US" sz="2400" strike="sngStrike">
                <a:solidFill>
                  <a:schemeClr val="tx1"/>
                </a:solidFill>
                <a:uFillTx/>
                <a:sym typeface="+mn-ea"/>
              </a:rPr>
              <a:t>（运维福音）</a:t>
            </a:r>
            <a:endParaRPr lang="zh-CN" altLang="en-US" sz="2400" strike="sngStrike">
              <a:solidFill>
                <a:schemeClr val="tx1"/>
              </a:solidFill>
              <a:uFillTx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6340" y="2039620"/>
            <a:ext cx="9799320" cy="2551430"/>
          </a:xfrm>
        </p:spPr>
        <p:txBody>
          <a:bodyPr/>
          <a:p>
            <a:r>
              <a:rPr lang="zh-CN" altLang="zh-CN" sz="7200">
                <a:solidFill>
                  <a:schemeClr val="bg1"/>
                </a:solidFill>
              </a:rPr>
              <a:t>谢谢</a:t>
            </a:r>
            <a:r>
              <a:rPr lang="zh-CN" altLang="zh-CN" sz="7200">
                <a:solidFill>
                  <a:schemeClr val="bg1"/>
                </a:solidFill>
              </a:rPr>
              <a:t>大家</a:t>
            </a:r>
            <a:endParaRPr lang="zh-CN" altLang="zh-CN" sz="720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6400" y="4826590"/>
            <a:ext cx="9799200" cy="1472400"/>
          </a:xfrm>
        </p:spPr>
        <p:txBody>
          <a:bodyPr/>
          <a:p>
            <a:r>
              <a:rPr lang="zh-CN" altLang="en-US">
                <a:solidFill>
                  <a:schemeClr val="bg1"/>
                </a:solidFill>
              </a:rPr>
              <a:t>如果你想学</a:t>
            </a:r>
            <a:r>
              <a:rPr lang="en-US" altLang="zh-CN">
                <a:solidFill>
                  <a:schemeClr val="bg1"/>
                </a:solidFill>
              </a:rPr>
              <a:t>Docker</a:t>
            </a:r>
            <a:r>
              <a:rPr lang="zh-CN" altLang="en-US">
                <a:solidFill>
                  <a:schemeClr val="bg1"/>
                </a:solidFill>
              </a:rPr>
              <a:t>和</a:t>
            </a:r>
            <a:r>
              <a:rPr lang="en-US" altLang="zh-CN">
                <a:solidFill>
                  <a:schemeClr val="bg1"/>
                </a:solidFill>
              </a:rPr>
              <a:t>k8s</a:t>
            </a:r>
            <a:r>
              <a:rPr lang="zh-CN" altLang="en-US">
                <a:solidFill>
                  <a:schemeClr val="bg1"/>
                </a:solidFill>
              </a:rPr>
              <a:t>不要来问我</a:t>
            </a:r>
            <a:endParaRPr lang="zh-CN" altLang="en-US">
              <a:solidFill>
                <a:schemeClr val="bg1"/>
              </a:solidFill>
            </a:endParaRPr>
          </a:p>
          <a:p>
            <a:r>
              <a:rPr lang="zh-CN" altLang="en-US">
                <a:solidFill>
                  <a:schemeClr val="bg1"/>
                </a:solidFill>
              </a:rPr>
              <a:t>我只是知乎和</a:t>
            </a:r>
            <a:r>
              <a:rPr lang="en-US" altLang="zh-CN">
                <a:solidFill>
                  <a:schemeClr val="bg1"/>
                </a:solidFill>
              </a:rPr>
              <a:t>Github</a:t>
            </a:r>
            <a:r>
              <a:rPr lang="zh-CN" altLang="en-US">
                <a:solidFill>
                  <a:schemeClr val="bg1"/>
                </a:solidFill>
              </a:rPr>
              <a:t>的</a:t>
            </a:r>
            <a:r>
              <a:rPr lang="zh-CN" altLang="en-US">
                <a:solidFill>
                  <a:schemeClr val="bg1"/>
                </a:solidFill>
              </a:rPr>
              <a:t>搬运工</a:t>
            </a:r>
            <a:endParaRPr lang="zh-CN" altLang="en-US">
              <a:solidFill>
                <a:schemeClr val="bg1"/>
              </a:solidFill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1180465" y="4709160"/>
            <a:ext cx="9831070" cy="0"/>
          </a:xfrm>
          <a:prstGeom prst="line">
            <a:avLst/>
          </a:prstGeom>
          <a:ln w="47625">
            <a:solidFill>
              <a:schemeClr val="bg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1410</Words>
  <Application>WPS 演示</Application>
  <PresentationFormat>宽屏</PresentationFormat>
  <Paragraphs>64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Office 主题​​</vt:lpstr>
      <vt:lpstr>开发及生产环境配置</vt:lpstr>
      <vt:lpstr>引入</vt:lpstr>
      <vt:lpstr>开发环境</vt:lpstr>
      <vt:lpstr>环境打包</vt:lpstr>
      <vt:lpstr>Docker</vt:lpstr>
      <vt:lpstr>微服务架构（看到二维码了吗）</vt:lpstr>
      <vt:lpstr>微服务架构下的部署</vt:lpstr>
      <vt:lpstr>谢谢大家</vt:lpstr>
    </vt:vector>
  </TitlesOfParts>
  <Company>深圳大学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开发及生产环境配置</dc:title>
  <dc:creator>黄正</dc:creator>
  <dc:subject>2021.12.2</dc:subject>
  <cp:category>学习报告</cp:category>
  <cp:lastModifiedBy>正汰</cp:lastModifiedBy>
  <cp:revision>182</cp:revision>
  <dcterms:created xsi:type="dcterms:W3CDTF">2019-06-19T02:08:00Z</dcterms:created>
  <dcterms:modified xsi:type="dcterms:W3CDTF">2022-03-09T07:07:24Z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2052-11.1.0.11365</vt:lpwstr>
  </property>
  <property fmtid="{D5CDD505-2E9C-101B-9397-08002B2CF9AE}" pid="3" name="ICV">
    <vt:lpwstr>4020CEE49C0D4172B9BA3C98E12F8097</vt:lpwstr>
  </property>
</Properties>
</file>